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citation-and-documentation/apa-sty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denwritingcenter.blogspot.com/2020/06/the-wonderful-world-of-apa-7-advice-an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consultancy.com/bridges-courses/strategic-thinking-leaders-essential-skill-todays-turbulent-tim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citation-and-documentation/apa-sty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citation-and-documentation/apa-sty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C345-5412-65A5-D013-9F36F1CF7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987" y="863918"/>
            <a:ext cx="7494058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Albertus MT" panose="020E0602030304020304" pitchFamily="34" charset="0"/>
              </a:rPr>
              <a:t>University of Belize </a:t>
            </a:r>
            <a:br>
              <a:rPr lang="en-US" sz="6600" b="1" dirty="0">
                <a:latin typeface="Albertus MT" panose="020E0602030304020304" pitchFamily="34" charset="0"/>
              </a:rPr>
            </a:br>
            <a:r>
              <a:rPr lang="en-US" sz="6600" b="1" dirty="0">
                <a:latin typeface="Albertus MT" panose="020E0602030304020304" pitchFamily="34" charset="0"/>
              </a:rPr>
              <a:t>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FC27A-2102-98B9-44BB-C84F6FAB0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57533" y="4393719"/>
            <a:ext cx="7197726" cy="1405467"/>
          </a:xfrm>
        </p:spPr>
        <p:txBody>
          <a:bodyPr>
            <a:normAutofit/>
          </a:bodyPr>
          <a:lstStyle/>
          <a:p>
            <a:r>
              <a:rPr lang="en-US" sz="4000" dirty="0" err="1"/>
              <a:t>Apa</a:t>
            </a:r>
            <a:r>
              <a:rPr lang="en-US" sz="4000" dirty="0"/>
              <a:t> 7</a:t>
            </a:r>
            <a:r>
              <a:rPr lang="en-US" sz="4000" baseline="30000" dirty="0"/>
              <a:t>th</a:t>
            </a:r>
            <a:r>
              <a:rPr lang="en-US" sz="4000" dirty="0"/>
              <a:t> ed.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EE72666-F430-94A5-0222-4A7A25F0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4953" y="1706002"/>
            <a:ext cx="3179298" cy="45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356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CD35-6683-118F-ED80-04C8639F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Reference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B21BE-832C-14FE-907D-6931FD1122E5}"/>
              </a:ext>
            </a:extLst>
          </p:cNvPr>
          <p:cNvSpPr txBox="1"/>
          <p:nvPr/>
        </p:nvSpPr>
        <p:spPr>
          <a:xfrm>
            <a:off x="420756" y="1118337"/>
            <a:ext cx="115293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Book:</a:t>
            </a:r>
          </a:p>
          <a:p>
            <a:r>
              <a:rPr lang="en-US" sz="2800" dirty="0"/>
              <a:t> 	Author, A. A. (Year of publication). </a:t>
            </a:r>
            <a:r>
              <a:rPr lang="en-US" sz="2800" i="1" dirty="0"/>
              <a:t>Title of work: Capital letter also for				subtitle</a:t>
            </a:r>
            <a:r>
              <a:rPr lang="en-US" sz="2800" dirty="0"/>
              <a:t>. Publisher.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Journal Article:</a:t>
            </a:r>
          </a:p>
          <a:p>
            <a:r>
              <a:rPr lang="en-US" sz="2800" dirty="0"/>
              <a:t>	Author, A. A. (Year of publication). Title of article. Title of Journal, </a:t>
            </a:r>
            <a:r>
              <a:rPr lang="en-US" sz="2800" i="1" dirty="0"/>
              <a:t>volume		numbe</a:t>
            </a:r>
            <a:r>
              <a:rPr lang="en-US" sz="2800" dirty="0"/>
              <a:t>r (issue number), page range. DOI or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Website:</a:t>
            </a:r>
          </a:p>
          <a:p>
            <a:r>
              <a:rPr lang="en-US" sz="2800" dirty="0"/>
              <a:t>	Author, A. A. (Year, Month Day of publication). Title of webpage. Website 		name.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5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CD35-6683-118F-ED80-04C8639F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Reference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B21BE-832C-14FE-907D-6931FD1122E5}"/>
              </a:ext>
            </a:extLst>
          </p:cNvPr>
          <p:cNvSpPr txBox="1"/>
          <p:nvPr/>
        </p:nvSpPr>
        <p:spPr>
          <a:xfrm>
            <a:off x="530087" y="1575537"/>
            <a:ext cx="115293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Newspaper Article:</a:t>
            </a:r>
          </a:p>
          <a:p>
            <a:r>
              <a:rPr lang="en-US" sz="2800" b="1" dirty="0"/>
              <a:t>		</a:t>
            </a:r>
            <a:r>
              <a:rPr lang="en-US" sz="2800" dirty="0"/>
              <a:t>Author, A. A. (Year, Month Day of publication). Title of article. Title of				Newspaper, page range.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Magazine Article:</a:t>
            </a:r>
          </a:p>
          <a:p>
            <a:r>
              <a:rPr lang="en-US" sz="2800" b="1" dirty="0"/>
              <a:t>		</a:t>
            </a:r>
            <a:r>
              <a:rPr lang="en-US" sz="2800" dirty="0"/>
              <a:t>Author, A. A. (Year, Month of publication). Title of article. Title of					Magazine, </a:t>
            </a:r>
            <a:r>
              <a:rPr lang="en-US" sz="2800" i="1" dirty="0"/>
              <a:t>volume number </a:t>
            </a:r>
            <a:r>
              <a:rPr lang="en-US" sz="2800" dirty="0"/>
              <a:t>(issue number), page range.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13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7634-0CF6-9114-FCF6-D644BE7F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8" y="85807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The end</a:t>
            </a: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B2AA22DA-D156-772A-4962-325B7742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9574" y="2314346"/>
            <a:ext cx="4031974" cy="40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C22-CB21-BFCE-1D15-E8928BF9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4" y="21166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is APA?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C72BF6C-292B-9113-DF77-87D72B24A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972204"/>
            <a:ext cx="5690305" cy="426772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F02791-6ADD-A5AA-07BA-A8043CD5241A}"/>
              </a:ext>
            </a:extLst>
          </p:cNvPr>
          <p:cNvSpPr txBox="1"/>
          <p:nvPr/>
        </p:nvSpPr>
        <p:spPr>
          <a:xfrm>
            <a:off x="465667" y="2201514"/>
            <a:ext cx="5223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 The American Psychological Association is an academic and professional writing citation guide. APA is generally used by writers or students of the Social Sciences: Psychology, Linguistics, Sociology, and Business.</a:t>
            </a:r>
          </a:p>
        </p:txBody>
      </p:sp>
    </p:spTree>
    <p:extLst>
      <p:ext uri="{BB962C8B-B14F-4D97-AF65-F5344CB8AC3E}">
        <p14:creationId xmlns:p14="http://schemas.microsoft.com/office/powerpoint/2010/main" val="2286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E86F-E6D7-497D-EBF8-819320D3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WHY USE </a:t>
            </a:r>
            <a:r>
              <a:rPr lang="en-US" sz="5400" b="1" dirty="0" err="1"/>
              <a:t>apa</a:t>
            </a:r>
            <a:r>
              <a:rPr lang="en-US" sz="5400" b="1" dirty="0"/>
              <a:t>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5359157-AB0B-4081-3842-4CDCD89E4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7600" y="2632276"/>
            <a:ext cx="3711045" cy="329819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130409-2373-6D6F-0F15-F7E79964F9B6}"/>
              </a:ext>
            </a:extLst>
          </p:cNvPr>
          <p:cNvSpPr txBox="1"/>
          <p:nvPr/>
        </p:nvSpPr>
        <p:spPr>
          <a:xfrm>
            <a:off x="5613400" y="2065867"/>
            <a:ext cx="57319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APA provides clarity, consistency, and credibility to an academic or professional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also, allows readers to focus on your ideas and easily find the relevant information supporting your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Additionally, it helps you avoid plagiarism. </a:t>
            </a:r>
          </a:p>
        </p:txBody>
      </p:sp>
    </p:spTree>
    <p:extLst>
      <p:ext uri="{BB962C8B-B14F-4D97-AF65-F5344CB8AC3E}">
        <p14:creationId xmlns:p14="http://schemas.microsoft.com/office/powerpoint/2010/main" val="141493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70CA-8CCA-1230-28CF-47DCC9A6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34" y="101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Apa</a:t>
            </a:r>
            <a:r>
              <a:rPr lang="en-US" sz="5400" b="1" dirty="0"/>
              <a:t> general guide.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1D3692-DD60-A37B-934B-B1130478F5CC}"/>
              </a:ext>
            </a:extLst>
          </p:cNvPr>
          <p:cNvSpPr/>
          <p:nvPr/>
        </p:nvSpPr>
        <p:spPr>
          <a:xfrm>
            <a:off x="9004829" y="1168399"/>
            <a:ext cx="1498600" cy="181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Title Page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88D7B-987B-72AD-E15E-5D03FD1D64CE}"/>
              </a:ext>
            </a:extLst>
          </p:cNvPr>
          <p:cNvSpPr/>
          <p:nvPr/>
        </p:nvSpPr>
        <p:spPr>
          <a:xfrm>
            <a:off x="9754129" y="2353733"/>
            <a:ext cx="1498600" cy="181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Abstract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5677D-33CB-0084-4602-C2C687729096}"/>
              </a:ext>
            </a:extLst>
          </p:cNvPr>
          <p:cNvSpPr/>
          <p:nvPr/>
        </p:nvSpPr>
        <p:spPr>
          <a:xfrm>
            <a:off x="10343093" y="3539067"/>
            <a:ext cx="1498600" cy="181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Body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5ECE0-7904-8479-E6AC-D5009C7885A0}"/>
              </a:ext>
            </a:extLst>
          </p:cNvPr>
          <p:cNvSpPr/>
          <p:nvPr/>
        </p:nvSpPr>
        <p:spPr>
          <a:xfrm>
            <a:off x="10693400" y="4724401"/>
            <a:ext cx="1498600" cy="1811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5E17B-B44E-BA67-AB78-95EE919749BD}"/>
              </a:ext>
            </a:extLst>
          </p:cNvPr>
          <p:cNvSpPr txBox="1"/>
          <p:nvPr/>
        </p:nvSpPr>
        <p:spPr>
          <a:xfrm>
            <a:off x="470429" y="1422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APA paper has four sections, the title page, abstract, main body, and reference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title page should include the paper title, student name, affiliation (School or institution), course number and titles, course instructor, and due 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page number should also be on the upper right-hand corner and a running header is no longer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Double spacing throughout and only a single space after the ending punctuation.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title of each APA section should be centered and bold. It should not be in all “caps”.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1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B0426-4A88-FD79-3974-B4F0426E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34" y="1013464"/>
            <a:ext cx="6957863" cy="53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C1FD-AA3D-745B-595A-50B75AA7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211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ABSTRACT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033E69-7BFA-505A-E5D7-37C911C79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33" y="1188803"/>
            <a:ext cx="4334934" cy="56140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A12D4-DB1B-52B0-0E04-6CFDED6371A7}"/>
              </a:ext>
            </a:extLst>
          </p:cNvPr>
          <p:cNvSpPr txBox="1"/>
          <p:nvPr/>
        </p:nvSpPr>
        <p:spPr>
          <a:xfrm>
            <a:off x="5147733" y="1188803"/>
            <a:ext cx="6942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ECECF1"/>
                </a:solidFill>
                <a:effectLst/>
                <a:latin typeface="Söhne"/>
              </a:rPr>
              <a:t>The abstract should be 150 to 250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CECF1"/>
                </a:solidFill>
                <a:latin typeface="Söhne"/>
              </a:rPr>
              <a:t>It should be one paragraph with no indentation.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Content: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Briefly introduce the research question or purpose of the study.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Concisely describe the methodology used.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Summarize the key findings or results.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State the main conclusions and implications.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terms (optional) should be </a:t>
            </a:r>
            <a:r>
              <a:rPr lang="en-US" sz="2400" b="0" i="0" dirty="0">
                <a:solidFill>
                  <a:srgbClr val="ECECF1"/>
                </a:solidFill>
                <a:effectLst/>
                <a:latin typeface="Söhne"/>
              </a:rPr>
              <a:t>3-5 keywords directly below the abstract and these should capture the main topics of the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include information or details not in the paper’s main body. </a:t>
            </a:r>
          </a:p>
        </p:txBody>
      </p:sp>
    </p:spTree>
    <p:extLst>
      <p:ext uri="{BB962C8B-B14F-4D97-AF65-F5344CB8AC3E}">
        <p14:creationId xmlns:p14="http://schemas.microsoft.com/office/powerpoint/2010/main" val="154263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E6B5-32A5-4EDC-A9E2-B890C7E5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22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In-text citations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18188-6177-D204-518A-84C426821D40}"/>
              </a:ext>
            </a:extLst>
          </p:cNvPr>
          <p:cNvSpPr txBox="1"/>
          <p:nvPr/>
        </p:nvSpPr>
        <p:spPr>
          <a:xfrm>
            <a:off x="331479" y="1190596"/>
            <a:ext cx="11376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Author-Date Citation: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The author's last name and the publication year are placed in parentheses.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If you are directly quoting, include the page number as well.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Example: (Smith, 2020) or (Smith, 2020, p. 45).</a:t>
            </a:r>
          </a:p>
          <a:p>
            <a:pPr lvl="1"/>
            <a:r>
              <a:rPr lang="en-US" sz="2400" b="1" dirty="0"/>
              <a:t>Example: Narrative 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Jones and Kim (2019) reported that 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Multiple Authors: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 one or two authors, include both names every time the reference occurs.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Example: (Smith &amp; Johnson, 2019).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 three or more authors, use et al. after the first author's name in the first citation. In subsequent citations, use et al. for all authors.</a:t>
            </a:r>
          </a:p>
          <a:p>
            <a:pPr lvl="1"/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Example: (Smith et al., 2018).</a:t>
            </a:r>
            <a:endParaRPr lang="en-US" sz="2400" b="1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 Author: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Use the title of the work in the citation. </a:t>
            </a:r>
          </a:p>
          <a:p>
            <a:pPr lvl="1"/>
            <a:r>
              <a:rPr lang="en-US" sz="24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Example: ("Title of the Article," 2017).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757D8B7-C8A8-9187-CE83-45E8B529C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28526" y="4591878"/>
            <a:ext cx="1405055" cy="20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08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065221-00E9-3B49-DBE5-2AEEA6D6F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7639" y="109331"/>
            <a:ext cx="1405055" cy="202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AED6CF-29B9-78A2-8EE4-65B19516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125896"/>
            <a:ext cx="10131425" cy="14557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In-text citations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2D33A-74DC-4847-91AC-EB61A357449D}"/>
              </a:ext>
            </a:extLst>
          </p:cNvPr>
          <p:cNvSpPr txBox="1"/>
          <p:nvPr/>
        </p:nvSpPr>
        <p:spPr>
          <a:xfrm>
            <a:off x="268159" y="1120545"/>
            <a:ext cx="111020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Group Authors: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Write out the full name of the group or organization in the first citation, followed by the abbreviation in square brackets. In subsequent citations, use the abbreviation.</a:t>
            </a:r>
          </a:p>
          <a:p>
            <a:r>
              <a:rPr lang="en-US" sz="2400" dirty="0"/>
              <a:t>	</a:t>
            </a:r>
            <a:r>
              <a:rPr lang="en-US" sz="2400" b="1" dirty="0"/>
              <a:t>Example: (American Psychological Association		 [APA], 2021) or (APA,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Multiple works with the same author &amp; year: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	Differentiate them by adding lowercase letters after the publication year.</a:t>
            </a:r>
          </a:p>
          <a:p>
            <a:r>
              <a:rPr lang="en-US" sz="2400" b="1" dirty="0"/>
              <a:t>	Example: (Smith, 2022a) and (Smith, 2022b).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Personal Communication: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Interviews, emails, or other personal communications cite in-text only.</a:t>
            </a:r>
          </a:p>
          <a:p>
            <a:pPr lvl="1"/>
            <a:r>
              <a:rPr lang="en-US" sz="2400" b="1" dirty="0"/>
              <a:t>Example:  (J. Doe, personal communication, April 15,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Quotations: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	Include location such as page(s) number, paragraph number, and or timestamp.</a:t>
            </a:r>
          </a:p>
          <a:p>
            <a:pPr lvl="1"/>
            <a:r>
              <a:rPr lang="en-US" sz="2400" b="1" dirty="0"/>
              <a:t>Example: </a:t>
            </a:r>
            <a:r>
              <a:rPr lang="en-US" sz="2400" b="1" i="0" dirty="0">
                <a:solidFill>
                  <a:srgbClr val="ECECF1"/>
                </a:solidFill>
                <a:effectLst/>
                <a:latin typeface="Söhne"/>
              </a:rPr>
              <a:t>(Johnson, 2018, p. 25).</a:t>
            </a:r>
            <a:endParaRPr lang="en-US" sz="2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13E-A97C-517C-4A18-65D07D92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7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9605D-93AF-52C5-30D7-13E4CBA40437}"/>
              </a:ext>
            </a:extLst>
          </p:cNvPr>
          <p:cNvSpPr txBox="1"/>
          <p:nvPr/>
        </p:nvSpPr>
        <p:spPr>
          <a:xfrm>
            <a:off x="795131" y="1456267"/>
            <a:ext cx="106017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Arrange in alphabetical order by the author's last name or group/organization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a hanging indent for the second and subsequent lines of each reference.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Italicize the titles of stand-alone works such as books, and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Italicize the volume number for journals, newspaper and magazines.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Only capitalize the first word of the title, the first word after a colon, and proper nouns.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28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860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Albertus MT</vt:lpstr>
      <vt:lpstr>Arial</vt:lpstr>
      <vt:lpstr>Calibri</vt:lpstr>
      <vt:lpstr>Calibri Light</vt:lpstr>
      <vt:lpstr>Söhne</vt:lpstr>
      <vt:lpstr>Wingdings</vt:lpstr>
      <vt:lpstr>Celestial</vt:lpstr>
      <vt:lpstr>University of Belize  Library</vt:lpstr>
      <vt:lpstr>What is APA?</vt:lpstr>
      <vt:lpstr>WHY USE apa?</vt:lpstr>
      <vt:lpstr>Apa general guide.</vt:lpstr>
      <vt:lpstr>PowerPoint Presentation</vt:lpstr>
      <vt:lpstr>ABSTRACT</vt:lpstr>
      <vt:lpstr>In-text citations</vt:lpstr>
      <vt:lpstr>In-text citations</vt:lpstr>
      <vt:lpstr>REFERENCE</vt:lpstr>
      <vt:lpstr>Reference Cont.</vt:lpstr>
      <vt:lpstr>Reference Cont.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Belize  Library</dc:title>
  <dc:creator>Nasheria Bradley</dc:creator>
  <cp:lastModifiedBy>Nasheria Bradley</cp:lastModifiedBy>
  <cp:revision>106</cp:revision>
  <dcterms:created xsi:type="dcterms:W3CDTF">2023-11-22T20:10:31Z</dcterms:created>
  <dcterms:modified xsi:type="dcterms:W3CDTF">2023-11-24T16:20:54Z</dcterms:modified>
</cp:coreProperties>
</file>